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69" r:id="rId5"/>
    <p:sldId id="270" r:id="rId6"/>
    <p:sldId id="268" r:id="rId7"/>
    <p:sldId id="27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5013-A99A-4C3D-B912-566A1A3545EF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6850-B0D5-458E-840C-6AF01E8D69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7366E-5F81-43EE-9F99-991F9C63DE1C}" type="datetimeFigureOut">
              <a:rPr lang="cs-CZ" smtClean="0"/>
              <a:pPr/>
              <a:t>20.06.2016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B6F414-5E7A-4C8F-95D8-79BB7F4092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li-mobil.de/de/hymer-mercedes.htm" TargetMode="External"/><Relationship Id="rId2" Type="http://schemas.openxmlformats.org/officeDocument/2006/relationships/hyperlink" Target="http://www.rolli-freizeit.de/galerie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hatreff.de/rollstuhlgerechtes-wohnmobi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ucik.leos@uniepecujicich.cz" TargetMode="External"/><Relationship Id="rId2" Type="http://schemas.openxmlformats.org/officeDocument/2006/relationships/hyperlink" Target="http://www.uniepecujicich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ucik.leo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 l="65000" t="59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213" y="2078023"/>
            <a:ext cx="4392488" cy="307916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58200" cy="1656184"/>
          </a:xfrm>
        </p:spPr>
        <p:txBody>
          <a:bodyPr>
            <a:normAutofit/>
          </a:bodyPr>
          <a:lstStyle/>
          <a:p>
            <a:pPr algn="ctr"/>
            <a:r>
              <a:rPr lang="cs-CZ" sz="2000" i="1" spc="50" dirty="0" err="1">
                <a:solidFill>
                  <a:srgbClr val="007434"/>
                </a:solidFill>
                <a:latin typeface="Arial Black" pitchFamily="34" charset="0"/>
              </a:rPr>
              <a:t>půjčovnA</a:t>
            </a:r>
            <a:r>
              <a:rPr lang="cs-CZ" sz="2000" i="1" spc="50" dirty="0">
                <a:solidFill>
                  <a:srgbClr val="007434"/>
                </a:solidFill>
                <a:latin typeface="Arial Black" pitchFamily="34" charset="0"/>
              </a:rPr>
              <a:t> obytného vozu </a:t>
            </a:r>
            <a:r>
              <a:rPr lang="cs-CZ" sz="2000" i="1" spc="50" dirty="0" err="1">
                <a:solidFill>
                  <a:srgbClr val="007434"/>
                </a:solidFill>
                <a:latin typeface="Arial Black" pitchFamily="34" charset="0"/>
              </a:rPr>
              <a:t>lacrimosa</a:t>
            </a:r>
            <a:r>
              <a:rPr lang="cs-CZ" sz="2000" i="1" spc="50" dirty="0">
                <a:solidFill>
                  <a:srgbClr val="007434"/>
                </a:solidFill>
                <a:latin typeface="Arial Black" pitchFamily="34" charset="0"/>
              </a:rPr>
              <a:t> </a:t>
            </a:r>
            <a:r>
              <a:rPr lang="cs-CZ" sz="2000" i="1" spc="50" dirty="0" err="1">
                <a:solidFill>
                  <a:srgbClr val="007434"/>
                </a:solidFill>
                <a:latin typeface="Arial Black" pitchFamily="34" charset="0"/>
              </a:rPr>
              <a:t>camper</a:t>
            </a:r>
            <a:r>
              <a:rPr lang="cs-CZ" sz="2800" i="1" spc="50" dirty="0">
                <a:solidFill>
                  <a:srgbClr val="00B050"/>
                </a:solidFill>
                <a:latin typeface="Copperplate Gothic Bold" pitchFamily="34" charset="0"/>
              </a:rPr>
              <a:t/>
            </a:r>
            <a:br>
              <a:rPr lang="cs-CZ" sz="2800" i="1" spc="50" dirty="0">
                <a:solidFill>
                  <a:srgbClr val="00B050"/>
                </a:solidFill>
                <a:latin typeface="Copperplate Gothic Bold" pitchFamily="34" charset="0"/>
              </a:rPr>
            </a:br>
            <a:r>
              <a:rPr lang="cs-CZ" sz="4000" i="1" spc="50" dirty="0" err="1">
                <a:solidFill>
                  <a:srgbClr val="00B050"/>
                </a:solidFill>
                <a:latin typeface="Copperplate Gothic Bold" pitchFamily="34" charset="0"/>
              </a:rPr>
              <a:t>opel</a:t>
            </a:r>
            <a:r>
              <a:rPr lang="cs-CZ" sz="4000" i="1" spc="50" dirty="0">
                <a:solidFill>
                  <a:srgbClr val="00B050"/>
                </a:solidFill>
                <a:latin typeface="Copperplate Gothic Bold" pitchFamily="34" charset="0"/>
              </a:rPr>
              <a:t> </a:t>
            </a:r>
            <a:r>
              <a:rPr lang="cs-CZ" sz="4000" i="1" spc="50" dirty="0" err="1">
                <a:solidFill>
                  <a:srgbClr val="00B050"/>
                </a:solidFill>
                <a:latin typeface="Copperplate Gothic Bold" pitchFamily="34" charset="0"/>
              </a:rPr>
              <a:t>movano</a:t>
            </a:r>
            <a:r>
              <a:rPr lang="cs-CZ" sz="4000" i="1" spc="50" dirty="0">
                <a:solidFill>
                  <a:srgbClr val="00B050"/>
                </a:solidFill>
                <a:latin typeface="Copperplate Gothic Bold" pitchFamily="34" charset="0"/>
              </a:rPr>
              <a:t/>
            </a:r>
            <a:br>
              <a:rPr lang="cs-CZ" sz="4000" i="1" spc="50" dirty="0">
                <a:solidFill>
                  <a:srgbClr val="00B050"/>
                </a:solidFill>
                <a:latin typeface="Copperplate Gothic Bold" pitchFamily="34" charset="0"/>
              </a:rPr>
            </a:br>
            <a:r>
              <a:rPr lang="cs-CZ" sz="4000" i="1" spc="50" dirty="0">
                <a:solidFill>
                  <a:srgbClr val="00B050"/>
                </a:solidFill>
                <a:latin typeface="Copperplate Gothic Bold" pitchFamily="34" charset="0"/>
              </a:rPr>
              <a:t>projekt </a:t>
            </a:r>
            <a:r>
              <a:rPr lang="en-GB" sz="4000" i="1" spc="50" dirty="0">
                <a:solidFill>
                  <a:srgbClr val="00B050"/>
                </a:solidFill>
                <a:latin typeface="Copperplate Gothic Bold" pitchFamily="34" charset="0"/>
              </a:rPr>
              <a:t>&gt;</a:t>
            </a:r>
            <a:r>
              <a:rPr lang="cs-CZ" sz="4000" i="1" spc="50" dirty="0">
                <a:solidFill>
                  <a:srgbClr val="00B050"/>
                </a:solidFill>
                <a:latin typeface="Copperplate Gothic Bold" pitchFamily="34" charset="0"/>
              </a:rPr>
              <a:t>T R A M P</a:t>
            </a:r>
            <a:r>
              <a:rPr lang="en-GB" sz="4000" i="1" spc="50" dirty="0">
                <a:solidFill>
                  <a:srgbClr val="00B050"/>
                </a:solidFill>
                <a:latin typeface="Copperplate Gothic Bold" pitchFamily="34" charset="0"/>
              </a:rPr>
              <a:t>&lt;</a:t>
            </a:r>
            <a:endParaRPr lang="cs-CZ" sz="4000" i="1" spc="50" dirty="0">
              <a:solidFill>
                <a:srgbClr val="00B050"/>
              </a:solidFill>
              <a:latin typeface="Copperplate Gothic Bol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06" y="2593423"/>
            <a:ext cx="3099582" cy="256376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410" y="5464160"/>
            <a:ext cx="2756334" cy="13355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613" y="5477228"/>
            <a:ext cx="3686175" cy="107632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4807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E39"/>
                </a:solidFill>
              </a:rPr>
              <a:t>SITUACE</a:t>
            </a:r>
            <a:endParaRPr lang="cs-CZ" sz="2530" dirty="0">
              <a:solidFill>
                <a:srgbClr val="007E3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92488" cy="5472608"/>
          </a:xfrm>
        </p:spPr>
        <p:txBody>
          <a:bodyPr>
            <a:noAutofit/>
          </a:bodyPr>
          <a:lstStyle/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V ČR je evidováno cca 349 tis. zdravotně postižených osob, které pobírají příspěvek na péči</a:t>
            </a:r>
            <a:endParaRPr lang="cs-CZ" sz="1300" dirty="0"/>
          </a:p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Přes 70% z nich je v péči neinstitucionálních pečujících, nejčastěji rodiny a rodinných příslušníků </a:t>
            </a:r>
          </a:p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Pro těžce zdravotně postižené osoby, zvláště pro ty, kteří vyžadují 24/7 péči ve věku 18 – 60 let jsou v ČR zcela nedostatečné možnosti krátkodobé respitní či odlehčovací péče (ať už pobytové nebo v domácnosti pečovaného); služby těch, které existují, většinou naprosto převyšují finanční možnosti žadatelů</a:t>
            </a:r>
          </a:p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Pečující tedy většinou nemají žádnou možnost trávit společnou dovolenou, leckteří nebyli na žádné dovolené desítky let. Řada z nich nechce nebo z objektivních důvodů ani nemůže (např. poruchy PAS) na dovolenou odjet bez svého pečovaného</a:t>
            </a:r>
          </a:p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Absolutní absence možností společné relaxace vede k nárůstu tenze v rodině, zániku společných sociálních vazeb, zážitků a velmi negativně se podepisuje na zániku harmonické rodiny a často na jejím rozpadu</a:t>
            </a:r>
          </a:p>
          <a:p>
            <a:pPr marL="36000" lvl="0" indent="-180000">
              <a:spcBef>
                <a:spcPts val="200"/>
              </a:spcBef>
              <a:spcAft>
                <a:spcPts val="400"/>
              </a:spcAft>
            </a:pPr>
            <a:r>
              <a:rPr lang="cs-CZ" sz="1300" b="1" dirty="0"/>
              <a:t>Řada rodin by uvítala možnost společné dovolené se svými seniory, kteří však už často bojují s různými pohybovými potížemi, případně již potřebují invalidní vozík</a:t>
            </a:r>
            <a:endParaRPr lang="cs-CZ" sz="1300" dirty="0"/>
          </a:p>
          <a:p>
            <a:pPr>
              <a:buNone/>
            </a:pPr>
            <a:endParaRPr lang="cs-CZ" sz="13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392488" cy="5616624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F0A22E"/>
              </a:buClr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lvl="0"/>
            <a:r>
              <a:rPr lang="cs-CZ" sz="4800" b="1" dirty="0"/>
              <a:t>Řada rodin by uvítala možnost společné dovolené se svými seniory, kteří však už často bojují s různými pohybovými potížemi, případně již potřebují invalidní vozík</a:t>
            </a:r>
            <a:endParaRPr lang="cs-CZ" sz="4800" dirty="0"/>
          </a:p>
          <a:p>
            <a:pPr>
              <a:buNone/>
            </a:pPr>
            <a:endParaRPr lang="cs-CZ" sz="4800" dirty="0"/>
          </a:p>
          <a:p>
            <a:pPr lvl="0"/>
            <a:r>
              <a:rPr lang="cs-CZ" sz="4800" b="1" dirty="0"/>
              <a:t>Příslušné státní autority se v poslední době intenzivně (a jistě oprávněně) zabývají i možností zajistit a zprostředkovat z prostředí osob, odcházejících ze sexuálního byznysu, sexuální asistentky pro uspokojování tělesných potřeb postižených osob. Projekt společnosti Rozkoš bez rizika byl podpořen prostřednictvím MF ČR ze Švýcarských fondů částkou cca 3 miliony Kč, určenou na vyškolení profesionálek a zajištění databáze. Stejnou – ne-li vyšší podporu očekávají ti, kteří více touží po seznámení (např. seznamovací dovolená v </a:t>
            </a:r>
            <a:r>
              <a:rPr lang="cs-CZ" sz="4800" b="1" dirty="0" err="1"/>
              <a:t>camperu</a:t>
            </a:r>
            <a:r>
              <a:rPr lang="cs-CZ" sz="4800" b="1" dirty="0"/>
              <a:t>) s partnerem, se kterým by mohli založit dlouhodobý rodinný vztah.</a:t>
            </a:r>
            <a:endParaRPr lang="cs-CZ" sz="4800" dirty="0"/>
          </a:p>
          <a:p>
            <a:pPr>
              <a:buNone/>
            </a:pPr>
            <a:r>
              <a:rPr lang="cs-CZ" sz="4800" b="1" dirty="0"/>
              <a:t> </a:t>
            </a:r>
            <a:endParaRPr lang="cs-CZ" sz="4800" dirty="0"/>
          </a:p>
          <a:p>
            <a:pPr lvl="0"/>
            <a:r>
              <a:rPr lang="cs-CZ" sz="4800" b="1" dirty="0"/>
              <a:t>Plánování a zajištění dovolené včetně cesty na dovolenou je pro OZP mimořádně náročné, leckdy téměř nemožné. Je nutno zajistit bezbariérovou nástupní stanici do prostředků HD, vyhledat – pokud existuje – bezbariérové spojení, při cestách na delší vzdálenost i zajistit hygienické podmínky pro delší cestování (nutnost </a:t>
            </a:r>
            <a:r>
              <a:rPr lang="cs-CZ" sz="4800" b="1" dirty="0" err="1"/>
              <a:t>bezbar</a:t>
            </a:r>
            <a:r>
              <a:rPr lang="cs-CZ" sz="4800" b="1" dirty="0"/>
              <a:t>. WC, bidet). Spolehlivost údajů o bezbariérovosti ubytování na místě (tedy bez možnosti větších výletů) bývá problematická, často při dojezdu zjistí vozíčkář, že hygienické a spací podmínky neodpovídají potřebám. Přijede-li takto na místo určení večer, dokonce v zahraničí, je v neřešitelné situaci.</a:t>
            </a:r>
            <a:endParaRPr lang="cs-CZ" sz="4800" dirty="0"/>
          </a:p>
          <a:p>
            <a:pPr>
              <a:buNone/>
            </a:pPr>
            <a:r>
              <a:rPr lang="cs-CZ" sz="4800" b="1" dirty="0"/>
              <a:t> </a:t>
            </a:r>
            <a:endParaRPr lang="cs-CZ" sz="4800" dirty="0"/>
          </a:p>
          <a:p>
            <a:pPr lvl="0"/>
            <a:r>
              <a:rPr lang="cs-CZ" sz="4800" b="1" dirty="0"/>
              <a:t>Řada OZP má různá dietní omezení, v zahraničí může být tento fakt obtížně řešitelný.</a:t>
            </a:r>
            <a:endParaRPr lang="cs-CZ" sz="4800" dirty="0"/>
          </a:p>
          <a:p>
            <a:pPr>
              <a:buNone/>
            </a:pPr>
            <a:r>
              <a:rPr lang="cs-CZ" sz="4800" b="1" dirty="0"/>
              <a:t> </a:t>
            </a:r>
            <a:endParaRPr lang="cs-CZ" sz="4800" dirty="0"/>
          </a:p>
          <a:p>
            <a:pPr lvl="0"/>
            <a:r>
              <a:rPr lang="cs-CZ" sz="4800" b="1" dirty="0"/>
              <a:t>Finančně je dovolená v obytném voze (při sdílení více osobami) dokonce stejně výhodná, jako klasická dovolená pobytová</a:t>
            </a:r>
            <a:endParaRPr lang="cs-CZ" sz="4800" dirty="0"/>
          </a:p>
          <a:p>
            <a:pPr lvl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cs-CZ" sz="2530" dirty="0">
                <a:solidFill>
                  <a:srgbClr val="007E39"/>
                </a:solidFill>
              </a:rPr>
              <a:t>POPIS TRHU A NAVRHOVANÉ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3907160" cy="50558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5600" b="1" dirty="0"/>
              <a:t>POPIS TRHU</a:t>
            </a:r>
            <a:endParaRPr lang="cs-CZ" sz="5600" dirty="0"/>
          </a:p>
          <a:p>
            <a:pPr lvl="0" algn="just"/>
            <a:r>
              <a:rPr lang="cs-CZ" sz="5600" b="1" dirty="0"/>
              <a:t>V ČR neexistuje možnost zapůjčení plně bezbariérového obytného vozu tzv. CAMPER</a:t>
            </a:r>
          </a:p>
          <a:p>
            <a:pPr lvl="0" algn="just">
              <a:buNone/>
            </a:pPr>
            <a:endParaRPr lang="cs-CZ" sz="5600" dirty="0"/>
          </a:p>
          <a:p>
            <a:pPr lvl="0" algn="just"/>
            <a:r>
              <a:rPr lang="cs-CZ" sz="5600" b="1" dirty="0"/>
              <a:t>V Německu, Rakousku, Velké Británii, Itálii </a:t>
            </a:r>
            <a:br>
              <a:rPr lang="cs-CZ" sz="5600" b="1" dirty="0"/>
            </a:br>
            <a:r>
              <a:rPr lang="cs-CZ" sz="5600" b="1" dirty="0"/>
              <a:t>a zvláště v USA je v nabídce specializovaných půjčoven několik desítek různých profesionálně vyráběných typů obytných vozů (</a:t>
            </a:r>
            <a:r>
              <a:rPr lang="cs-CZ" sz="5600" b="1" dirty="0" err="1"/>
              <a:t>camper</a:t>
            </a:r>
            <a:r>
              <a:rPr lang="cs-CZ" sz="5600" b="1" dirty="0"/>
              <a:t>) s bezbariérovou úpravou interiéru </a:t>
            </a:r>
            <a:br>
              <a:rPr lang="cs-CZ" sz="5600" b="1" dirty="0"/>
            </a:br>
            <a:r>
              <a:rPr lang="cs-CZ" sz="5600" b="1" dirty="0"/>
              <a:t>a dokonce i řízení (tzv. </a:t>
            </a:r>
            <a:r>
              <a:rPr lang="cs-CZ" sz="5600" b="1" dirty="0" err="1"/>
              <a:t>Rolli</a:t>
            </a:r>
            <a:r>
              <a:rPr lang="cs-CZ" sz="5600" b="1" dirty="0"/>
              <a:t>-</a:t>
            </a:r>
            <a:r>
              <a:rPr lang="cs-CZ" sz="5600" b="1" dirty="0" err="1"/>
              <a:t>mobilwagen</a:t>
            </a:r>
            <a:r>
              <a:rPr lang="cs-CZ" sz="5600" b="1" dirty="0"/>
              <a:t>)</a:t>
            </a:r>
          </a:p>
          <a:p>
            <a:pPr lvl="0" algn="just">
              <a:buNone/>
            </a:pPr>
            <a:endParaRPr lang="cs-CZ" sz="5600" dirty="0"/>
          </a:p>
          <a:p>
            <a:pPr lvl="0" algn="just"/>
            <a:r>
              <a:rPr lang="cs-CZ" sz="5600" b="1" dirty="0"/>
              <a:t>komerční cena za půjčení se pohybuje v částkách od 60 do 260 EUR / den, v závislosti na kvalitě a velikosti </a:t>
            </a:r>
            <a:r>
              <a:rPr lang="cs-CZ" sz="5600" b="1" dirty="0" err="1"/>
              <a:t>camperu</a:t>
            </a:r>
            <a:r>
              <a:rPr lang="cs-CZ" sz="5600" b="1" dirty="0"/>
              <a:t> </a:t>
            </a:r>
            <a:br>
              <a:rPr lang="cs-CZ" sz="5600" b="1" dirty="0"/>
            </a:br>
            <a:r>
              <a:rPr lang="cs-CZ" sz="5600" b="1" dirty="0"/>
              <a:t>a jeho spotřebě a především na programovém balíčku služby. Balíčky se většinou liší počet paušálních km a cenou za další najetou vzdálenost. Některé půjčovny účtují zvlášť přistavení </a:t>
            </a:r>
            <a:r>
              <a:rPr lang="cs-CZ" sz="5600" b="1" dirty="0" err="1"/>
              <a:t>camperu</a:t>
            </a:r>
            <a:r>
              <a:rPr lang="cs-CZ" sz="5600" b="1" dirty="0"/>
              <a:t> k domu a jeho zpětné odebrání. Průměrná cena za standardní </a:t>
            </a:r>
            <a:r>
              <a:rPr lang="cs-CZ" sz="5600" b="1" dirty="0" err="1"/>
              <a:t>camper</a:t>
            </a:r>
            <a:r>
              <a:rPr lang="cs-CZ" sz="5600" b="1" dirty="0"/>
              <a:t> typu Fiat, </a:t>
            </a:r>
            <a:r>
              <a:rPr lang="cs-CZ" sz="5600" b="1" dirty="0" err="1"/>
              <a:t>Hymer</a:t>
            </a:r>
            <a:r>
              <a:rPr lang="cs-CZ" sz="5600" b="1" dirty="0"/>
              <a:t>, </a:t>
            </a:r>
            <a:r>
              <a:rPr lang="cs-CZ" sz="5600" b="1" dirty="0" err="1"/>
              <a:t>Carado</a:t>
            </a:r>
            <a:r>
              <a:rPr lang="cs-CZ" sz="5600" b="1" dirty="0"/>
              <a:t> či </a:t>
            </a:r>
            <a:r>
              <a:rPr lang="cs-CZ" sz="5600" b="1" dirty="0" err="1"/>
              <a:t>Movera</a:t>
            </a:r>
            <a:r>
              <a:rPr lang="cs-CZ" sz="5600" b="1" dirty="0"/>
              <a:t> činí 120 EUR/den. Půjčovny často nabízí i možnost využít služeb jejich vlastní cestovní agentury (zajištění campingů, návrh trasy, asistenční služby atp.). </a:t>
            </a:r>
            <a:endParaRPr lang="cs-CZ" sz="5600" dirty="0"/>
          </a:p>
          <a:p>
            <a:pPr algn="just">
              <a:buNone/>
            </a:pPr>
            <a:r>
              <a:rPr lang="cs-CZ" sz="5600" b="1" dirty="0"/>
              <a:t> </a:t>
            </a:r>
            <a:endParaRPr lang="cs-CZ" sz="5600" dirty="0"/>
          </a:p>
          <a:p>
            <a:pPr>
              <a:buNone/>
            </a:pPr>
            <a:endParaRPr lang="cs-CZ" sz="47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4700" b="1" dirty="0">
                <a:solidFill>
                  <a:srgbClr val="FF0000"/>
                </a:solidFill>
              </a:rPr>
              <a:t>                                                                       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endParaRPr lang="cs-CZ" sz="2000" b="1" dirty="0">
              <a:solidFill>
                <a:srgbClr val="FF0000"/>
              </a:solidFill>
            </a:endParaRPr>
          </a:p>
          <a:p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76464" cy="50558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4800" b="1" dirty="0"/>
              <a:t>NAVRHOVANÉ ŘEŠENÍ</a:t>
            </a:r>
            <a:endParaRPr lang="cs-CZ" sz="4800" dirty="0"/>
          </a:p>
          <a:p>
            <a:r>
              <a:rPr lang="cs-CZ" sz="4800" b="1" dirty="0"/>
              <a:t>Získání dotace pro zakoupení 1 bezbariérového </a:t>
            </a:r>
            <a:r>
              <a:rPr lang="cs-CZ" sz="4800" b="1" dirty="0" err="1"/>
              <a:t>camperu</a:t>
            </a:r>
            <a:r>
              <a:rPr lang="cs-CZ" sz="4800" b="1" dirty="0"/>
              <a:t> včetně přestavby karoserie a úprav.</a:t>
            </a:r>
          </a:p>
          <a:p>
            <a:pPr>
              <a:buNone/>
            </a:pPr>
            <a:endParaRPr lang="cs-CZ" sz="4800" dirty="0"/>
          </a:p>
          <a:p>
            <a:r>
              <a:rPr lang="cs-CZ" sz="4800" b="1" dirty="0"/>
              <a:t>V rámci programu </a:t>
            </a:r>
            <a:r>
              <a:rPr lang="cs-CZ" sz="4800" b="1" dirty="0" err="1"/>
              <a:t>Handy</a:t>
            </a:r>
            <a:r>
              <a:rPr lang="cs-CZ" sz="4800" b="1" dirty="0"/>
              <a:t> Care </a:t>
            </a:r>
            <a:r>
              <a:rPr lang="cs-CZ" sz="4800" b="1" dirty="0" err="1"/>
              <a:t>Opel</a:t>
            </a:r>
            <a:r>
              <a:rPr lang="cs-CZ" sz="4800" b="1" dirty="0"/>
              <a:t> nabízí </a:t>
            </a:r>
            <a:r>
              <a:rPr lang="cs-CZ" sz="4800" b="1" dirty="0" err="1"/>
              <a:t>camper</a:t>
            </a:r>
            <a:r>
              <a:rPr lang="cs-CZ" sz="4800" b="1" dirty="0"/>
              <a:t> za částku cca 1,7 mil. CZK </a:t>
            </a:r>
          </a:p>
          <a:p>
            <a:pPr>
              <a:buNone/>
            </a:pPr>
            <a:endParaRPr lang="cs-CZ" sz="4800" dirty="0"/>
          </a:p>
          <a:p>
            <a:r>
              <a:rPr lang="cs-CZ" sz="4800" b="1" dirty="0"/>
              <a:t>Oslovení dalších dealerů jako Fiat, Renault a Ford, kteří mají program pro hendikepované</a:t>
            </a:r>
          </a:p>
          <a:p>
            <a:pPr>
              <a:buNone/>
            </a:pPr>
            <a:endParaRPr lang="cs-CZ" sz="4800" dirty="0"/>
          </a:p>
          <a:p>
            <a:pPr>
              <a:buNone/>
            </a:pPr>
            <a:r>
              <a:rPr lang="cs-CZ" sz="4800" b="1" dirty="0"/>
              <a:t>Provoz půjčování:</a:t>
            </a:r>
            <a:endParaRPr lang="cs-CZ" sz="4800" dirty="0"/>
          </a:p>
          <a:p>
            <a:pPr lvl="0" algn="just"/>
            <a:r>
              <a:rPr lang="cs-CZ" sz="4800" b="1" dirty="0"/>
              <a:t>technickým řešením logistiky je příspěvek na provozování obytného vozu některou renomovanou půjčovnou karavanů včetně obslužné administrativní agendy (půjčování, zácvik řidiče, přistavení – převzetí apod.) na bázi příkazní smlouvy (v půjčovnách je tento systém nazýván charterové vozidlo); půjčovna by mohla velmi výhodně řešit i pojištění vozu v rámci svého flotilového pojištění. Celkové náklady na příkazní smlouvu jsou max. 40 tis./rok, je reálné řešit i formou poskytnutí sponzorské služby s marketingovým využitím</a:t>
            </a:r>
            <a:endParaRPr lang="cs-CZ" sz="4800" dirty="0"/>
          </a:p>
          <a:p>
            <a:pPr lvl="0" algn="just"/>
            <a:r>
              <a:rPr lang="cs-CZ" sz="4800" b="1" dirty="0"/>
              <a:t>Získat dotaci ÚP na vytvoření a udržení pracovního místa pro OZP k zajištění administrativy, spojené s půjčováním, v případě objednání vozidla s ručním řízením lze zajistit tímto pracovníkem i přistavení před dům </a:t>
            </a:r>
            <a:r>
              <a:rPr lang="cs-CZ" sz="4800" b="1" dirty="0" err="1"/>
              <a:t>půjčitele</a:t>
            </a:r>
            <a:r>
              <a:rPr lang="cs-CZ" sz="4800" b="1" dirty="0"/>
              <a:t> </a:t>
            </a:r>
            <a:br>
              <a:rPr lang="cs-CZ" sz="4800" b="1" dirty="0"/>
            </a:br>
            <a:r>
              <a:rPr lang="cs-CZ" sz="4800" b="1" dirty="0"/>
              <a:t>a zpětné vrácení.</a:t>
            </a:r>
            <a:endParaRPr lang="cs-CZ" sz="4800" dirty="0"/>
          </a:p>
          <a:p>
            <a:pPr algn="just"/>
            <a:r>
              <a:rPr lang="cs-CZ" sz="4800" b="1" dirty="0"/>
              <a:t>Majitelem vozu by mohl být státní subjekt nebo nezisková organizace.</a:t>
            </a:r>
            <a:endParaRPr lang="cs-CZ" sz="4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Tabulková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tab. 1. Počty OZP s příspěvkem na péči</a:t>
            </a:r>
          </a:p>
          <a:p>
            <a:pPr>
              <a:buNone/>
            </a:pP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/>
              <a:t>tab. 2. Kalkulace nákladů provozu přívěsu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104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vozidla, technické parametry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392488" cy="307916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520280" cy="20846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Zástupný symbol pro obsah 7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4131568" cy="309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Bezbariérový obytný vůz</a:t>
            </a:r>
            <a:r>
              <a:rPr lang="en-GB" sz="2800" dirty="0"/>
              <a:t> </a:t>
            </a:r>
            <a:r>
              <a:rPr lang="cs-CZ" sz="2800" dirty="0"/>
              <a:t>– půjčovny v </a:t>
            </a:r>
            <a:r>
              <a:rPr lang="cs-CZ" sz="2800" dirty="0" err="1"/>
              <a:t>německu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27640" cy="47244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rolli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freizeit.de</a:t>
            </a:r>
            <a:r>
              <a:rPr lang="cs-CZ" dirty="0">
                <a:hlinkClick r:id="rId2"/>
              </a:rPr>
              <a:t>/galerie.</a:t>
            </a:r>
            <a:r>
              <a:rPr lang="cs-CZ" dirty="0" err="1">
                <a:hlinkClick r:id="rId2"/>
              </a:rPr>
              <a:t>htm</a:t>
            </a:r>
            <a:endParaRPr lang="cs-CZ" dirty="0"/>
          </a:p>
          <a:p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rolli</a:t>
            </a:r>
            <a:r>
              <a:rPr lang="cs-CZ" dirty="0">
                <a:hlinkClick r:id="rId3"/>
              </a:rPr>
              <a:t>-mobil.de/de/</a:t>
            </a:r>
            <a:r>
              <a:rPr lang="cs-CZ" dirty="0" err="1">
                <a:hlinkClick r:id="rId3"/>
              </a:rPr>
              <a:t>hymer</a:t>
            </a:r>
            <a:r>
              <a:rPr lang="cs-CZ" dirty="0">
                <a:hlinkClick r:id="rId3"/>
              </a:rPr>
              <a:t>-mercedes.</a:t>
            </a:r>
            <a:r>
              <a:rPr lang="cs-CZ" dirty="0" err="1">
                <a:hlinkClick r:id="rId3"/>
              </a:rPr>
              <a:t>htm</a:t>
            </a:r>
            <a:endParaRPr lang="cs-CZ" dirty="0"/>
          </a:p>
          <a:p>
            <a:r>
              <a:rPr lang="cs-CZ" dirty="0">
                <a:hlinkClick r:id="rId4"/>
              </a:rPr>
              <a:t>http://www.</a:t>
            </a:r>
            <a:r>
              <a:rPr lang="cs-CZ" dirty="0" err="1">
                <a:hlinkClick r:id="rId4"/>
              </a:rPr>
              <a:t>rehatreff.de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rollstuhlgerechtes</a:t>
            </a:r>
            <a:r>
              <a:rPr lang="cs-CZ" dirty="0">
                <a:hlinkClick r:id="rId4"/>
              </a:rPr>
              <a:t>-</a:t>
            </a:r>
            <a:r>
              <a:rPr lang="cs-CZ" dirty="0" err="1">
                <a:hlinkClick r:id="rId4"/>
              </a:rPr>
              <a:t>wohnmobil</a:t>
            </a:r>
            <a:r>
              <a:rPr lang="cs-CZ" dirty="0">
                <a:hlinkClick r:id="rId4"/>
              </a:rPr>
              <a:t>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5976664" cy="47244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8000"/>
                </a:solidFill>
              </a:rPr>
              <a:t>Opus </a:t>
            </a:r>
            <a:r>
              <a:rPr lang="cs-CZ" dirty="0" err="1">
                <a:solidFill>
                  <a:srgbClr val="008000"/>
                </a:solidFill>
              </a:rPr>
              <a:t>Lacrimosa</a:t>
            </a:r>
            <a:r>
              <a:rPr lang="cs-CZ" dirty="0">
                <a:solidFill>
                  <a:srgbClr val="008000"/>
                </a:solidFill>
              </a:rPr>
              <a:t>, z. </a:t>
            </a:r>
            <a:r>
              <a:rPr lang="cs-CZ" dirty="0" err="1">
                <a:solidFill>
                  <a:srgbClr val="008000"/>
                </a:solidFill>
              </a:rPr>
              <a:t>ú.</a:t>
            </a:r>
            <a:endParaRPr lang="cs-CZ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Kartouzská 14</a:t>
            </a: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612 00 Brno</a:t>
            </a: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ředitel</a:t>
            </a: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</a:t>
            </a:r>
            <a:r>
              <a:rPr lang="cs-CZ" dirty="0">
                <a:solidFill>
                  <a:srgbClr val="008000"/>
                </a:solidFill>
                <a:hlinkClick r:id="rId2"/>
              </a:rPr>
              <a:t>www.opus-lacrimosa.cz</a:t>
            </a:r>
            <a:endParaRPr lang="cs-CZ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GSM 606 161 620</a:t>
            </a: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tel. 541 321 307</a:t>
            </a: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</a:t>
            </a:r>
            <a:r>
              <a:rPr lang="cs-CZ" dirty="0">
                <a:solidFill>
                  <a:srgbClr val="008000"/>
                </a:solidFill>
                <a:hlinkClick r:id="rId3"/>
              </a:rPr>
              <a:t>fucik@opus-lacrimosa.cz</a:t>
            </a:r>
            <a:endParaRPr lang="cs-CZ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8000"/>
                </a:solidFill>
              </a:rPr>
              <a:t>	</a:t>
            </a:r>
            <a:r>
              <a:rPr lang="cs-CZ" dirty="0" err="1">
                <a:solidFill>
                  <a:srgbClr val="008000"/>
                </a:solidFill>
                <a:hlinkClick r:id="rId4"/>
              </a:rPr>
              <a:t>fucik.leos</a:t>
            </a:r>
            <a:r>
              <a:rPr lang="cs-CZ" dirty="0">
                <a:solidFill>
                  <a:srgbClr val="008000"/>
                </a:solidFill>
                <a:hlinkClick r:id="rId4"/>
              </a:rPr>
              <a:t>@</a:t>
            </a:r>
            <a:r>
              <a:rPr lang="cs-CZ" dirty="0" err="1">
                <a:solidFill>
                  <a:srgbClr val="008000"/>
                </a:solidFill>
                <a:hlinkClick r:id="rId4"/>
              </a:rPr>
              <a:t>gmail.com</a:t>
            </a:r>
            <a:endParaRPr lang="cs-CZ" dirty="0">
              <a:solidFill>
                <a:srgbClr val="008000"/>
              </a:solidFill>
            </a:endParaRPr>
          </a:p>
          <a:p>
            <a:pPr>
              <a:buNone/>
            </a:pP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8000"/>
                </a:solidFill>
              </a:rPr>
              <a:t>KONTAKTY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107</Words>
  <Application>Microsoft Office PowerPoint</Application>
  <PresentationFormat>Předvádění na obrazovce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půjčovnA obytného vozu lacrimosa camper opel movano projekt &gt;T R A M P&lt;</vt:lpstr>
      <vt:lpstr>SITUACE</vt:lpstr>
      <vt:lpstr>POPIS TRHU A NAVRHOVANÉ ŘEŠENÍ</vt:lpstr>
      <vt:lpstr>Tabulková část</vt:lpstr>
      <vt:lpstr>Ukázka vozidla, technické parametry</vt:lpstr>
      <vt:lpstr>Bezbariérový obytný vůz – půjčovny v německu</vt:lpstr>
      <vt:lpstr>KONTAKTY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Leos</dc:creator>
  <cp:lastModifiedBy>Leos</cp:lastModifiedBy>
  <cp:revision>64</cp:revision>
  <dcterms:created xsi:type="dcterms:W3CDTF">2015-12-31T10:11:48Z</dcterms:created>
  <dcterms:modified xsi:type="dcterms:W3CDTF">2016-06-20T08:52:53Z</dcterms:modified>
</cp:coreProperties>
</file>